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6" r:id="rId2"/>
    <p:sldId id="307" r:id="rId3"/>
    <p:sldId id="275" r:id="rId4"/>
    <p:sldId id="276" r:id="rId5"/>
    <p:sldId id="277" r:id="rId6"/>
    <p:sldId id="278" r:id="rId7"/>
    <p:sldId id="279" r:id="rId8"/>
    <p:sldId id="280" r:id="rId9"/>
    <p:sldId id="287" r:id="rId10"/>
    <p:sldId id="268" r:id="rId11"/>
    <p:sldId id="300" r:id="rId12"/>
    <p:sldId id="358" r:id="rId13"/>
    <p:sldId id="357" r:id="rId14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7" d="100"/>
          <a:sy n="87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4A3007E-236F-4570-857D-B8C644701AC9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t-E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E6B36039-053E-46F6-9887-71BEEA72D2A9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233915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A76A1-11A3-4CD2-AD23-2E55420999A2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D1AB4-D95B-4AE9-94A0-30827FB3BF46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2994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310C1-E6E5-4AFC-A17F-7C85B5CBE9C8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39151-EAE7-4B64-8B7E-374239224945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57883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144985-E74D-443E-8030-F9F495493385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3F9A6-DD46-43ED-B2AB-08AC5B519399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0473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98ADD-D7CE-4141-A948-DD7BCA7B1E6A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8E975-48B8-4901-89F9-ABEEA9F4EA11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17507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769E8B-38D2-4A94-9EC3-B3D396A947D7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56F97-EBA9-492B-9A71-D303D4B1A1E1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44050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793BC-51CA-4BAB-AB31-EA4F7565067E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040F5-7413-47F0-A203-1A1AEC6EBEAB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43797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F6024-E411-4D88-88D8-6A5536C60114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81B27-C163-409A-8DA2-144A34FA6977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16569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1445AC-28BE-4918-8EEE-CDBCCDDC6D47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A9C68-0EC3-43C0-8E44-DAFC564967FC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31991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970F9-B7D7-49BD-AB9A-96B4510A1CE6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2B158-F0B0-416F-9D46-39154C39F20D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5652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D4ADA-DC0D-4099-AF18-848CA4F33BAD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CE8DC-F3BB-4624-B394-1B9855F5996F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43044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B8A7D-D562-4E01-A120-E25170BA74D4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FA5D7-ADF4-41C9-B647-181C2D69B540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72232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t-EE" alt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t-EE" alt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DBEE5F3B-A128-43B5-8BC2-CEB16A3D9F5D}" type="datetimeFigureOut">
              <a:rPr lang="et-EE" altLang="et-EE"/>
              <a:pPr/>
              <a:t>13.03.2015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09C3F286-F077-4408-9283-C7312F0A40ED}" type="slidenum">
              <a:rPr lang="et-EE" altLang="et-EE"/>
              <a:pPr/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136372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HARIDUSLIKUD ERIVAJADUSED</a:t>
            </a:r>
            <a:br>
              <a:rPr lang="et-EE" dirty="0" smtClean="0"/>
            </a:br>
            <a:r>
              <a:rPr lang="et-EE" dirty="0" smtClean="0"/>
              <a:t>MÄRKAMINE</a:t>
            </a:r>
            <a:endParaRPr lang="et-EE" dirty="0"/>
          </a:p>
        </p:txBody>
      </p:sp>
      <p:sp>
        <p:nvSpPr>
          <p:cNvPr id="4" name="Alapealkiri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Sirje </a:t>
            </a:r>
            <a:r>
              <a:rPr lang="et-EE" dirty="0" err="1" smtClean="0"/>
              <a:t>Pormeister</a:t>
            </a:r>
            <a:r>
              <a:rPr lang="et-EE" dirty="0" smtClean="0"/>
              <a:t> </a:t>
            </a:r>
            <a:endParaRPr lang="et-EE" dirty="0"/>
          </a:p>
          <a:p>
            <a:r>
              <a:rPr lang="et-EE" dirty="0" smtClean="0"/>
              <a:t>17.03.2015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Esimene tasand: lapse arengu toetamine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229600" cy="4525962"/>
          </a:xfrm>
        </p:spPr>
        <p:txBody>
          <a:bodyPr/>
          <a:lstStyle/>
          <a:p>
            <a:pPr eaLnBrk="1" hangingPunct="1"/>
            <a:r>
              <a:rPr lang="et-EE" altLang="et-EE" smtClean="0"/>
              <a:t>õppetöö diferentseerimine/modifitseerimine, individualiseerimine klassi tasandil; </a:t>
            </a:r>
          </a:p>
          <a:p>
            <a:pPr eaLnBrk="1" hangingPunct="1"/>
            <a:r>
              <a:rPr lang="et-EE" altLang="et-EE" smtClean="0"/>
              <a:t>lapse tunniväline individuaalne abistamine  (järeleaitamine, konsultatsioonid) klassi- või aineõpetajate poolt;  </a:t>
            </a:r>
          </a:p>
          <a:p>
            <a:pPr eaLnBrk="1" hangingPunct="1"/>
            <a:r>
              <a:rPr lang="et-EE" altLang="et-EE" smtClean="0"/>
              <a:t>koostöö lapsevanemaga, lapsevanema pedagoogiline juhendamine;</a:t>
            </a:r>
          </a:p>
          <a:p>
            <a:pPr eaLnBrk="1" hangingPunct="1"/>
            <a:r>
              <a:rPr lang="et-EE" altLang="et-EE" smtClean="0"/>
              <a:t>võimetekohase huvitegevuse soovitamine jm.</a:t>
            </a:r>
          </a:p>
          <a:p>
            <a:pPr eaLnBrk="1" hangingPunct="1"/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/>
              <a:t>Rakendatavad tugiteenused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t-EE" altLang="et-EE" dirty="0" smtClean="0"/>
              <a:t>Tugiõpe/konsultatsioonid</a:t>
            </a:r>
          </a:p>
          <a:p>
            <a:pPr>
              <a:lnSpc>
                <a:spcPct val="90000"/>
              </a:lnSpc>
            </a:pPr>
            <a:r>
              <a:rPr lang="et-EE" altLang="et-EE" dirty="0" smtClean="0"/>
              <a:t>Õpiabi õpiraskustega õpilaste rühmas</a:t>
            </a:r>
          </a:p>
          <a:p>
            <a:pPr>
              <a:lnSpc>
                <a:spcPct val="90000"/>
              </a:lnSpc>
            </a:pPr>
            <a:r>
              <a:rPr lang="et-EE" altLang="et-EE" dirty="0" smtClean="0"/>
              <a:t>Õpiabi kõnepuuetega õpilaste rühmas</a:t>
            </a:r>
          </a:p>
          <a:p>
            <a:pPr>
              <a:lnSpc>
                <a:spcPct val="90000"/>
              </a:lnSpc>
            </a:pPr>
            <a:r>
              <a:rPr lang="et-EE" altLang="et-EE" dirty="0" smtClean="0"/>
              <a:t>IÕK / käitumise tugikava</a:t>
            </a:r>
          </a:p>
          <a:p>
            <a:pPr>
              <a:lnSpc>
                <a:spcPct val="90000"/>
              </a:lnSpc>
            </a:pPr>
            <a:r>
              <a:rPr lang="et-EE" altLang="et-EE" dirty="0" smtClean="0"/>
              <a:t>HEV õpilaste klassid/väikeklassid</a:t>
            </a:r>
          </a:p>
          <a:p>
            <a:pPr>
              <a:lnSpc>
                <a:spcPct val="90000"/>
              </a:lnSpc>
            </a:pPr>
            <a:r>
              <a:rPr lang="et-EE" altLang="et-EE" dirty="0" smtClean="0"/>
              <a:t>Abiõpetaja/tugiisik</a:t>
            </a:r>
          </a:p>
          <a:p>
            <a:pPr>
              <a:lnSpc>
                <a:spcPct val="90000"/>
              </a:lnSpc>
            </a:pPr>
            <a:r>
              <a:rPr lang="et-EE" altLang="et-EE" dirty="0" smtClean="0"/>
              <a:t>Pikapäevarühm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t-EE" altLang="et-EE" dirty="0" smtClean="0"/>
              <a:t>              </a:t>
            </a:r>
            <a:r>
              <a:rPr lang="et-EE" altLang="et-EE" b="1" dirty="0" smtClean="0"/>
              <a:t>Nende tulemuslikkus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Mida saame muuta?</a:t>
            </a:r>
            <a:br>
              <a:rPr lang="et-EE" smtClean="0"/>
            </a:b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>
              <a:hlinkClick r:id="rId2"/>
            </a:endParaRPr>
          </a:p>
          <a:p>
            <a:pPr marL="0" indent="0">
              <a:buNone/>
            </a:pPr>
            <a:r>
              <a:rPr lang="et-EE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://learningapps.org/1363727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9263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Tänan </a:t>
            </a:r>
            <a:r>
              <a:rPr lang="et-EE" dirty="0"/>
              <a:t>kuulamast!</a:t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950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z="3200" b="1" dirty="0" smtClean="0">
                <a:latin typeface="Arial" pitchFamily="34" charset="0"/>
                <a:cs typeface="Arial" pitchFamily="34" charset="0"/>
              </a:rPr>
              <a:t>Õpilase arengu jälgimine </a:t>
            </a:r>
            <a:br>
              <a:rPr lang="et-EE" altLang="et-EE" sz="3200" b="1" dirty="0" smtClean="0">
                <a:latin typeface="Arial" pitchFamily="34" charset="0"/>
                <a:cs typeface="Arial" pitchFamily="34" charset="0"/>
              </a:rPr>
            </a:br>
            <a:r>
              <a:rPr lang="et-EE" altLang="et-EE" sz="3200" b="1" dirty="0" smtClean="0">
                <a:latin typeface="Arial" pitchFamily="34" charset="0"/>
                <a:cs typeface="Arial" pitchFamily="34" charset="0"/>
              </a:rPr>
              <a:t>I tasand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0063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t-EE" altLang="et-EE" dirty="0" smtClean="0">
                <a:latin typeface="Arial" pitchFamily="34" charset="0"/>
                <a:cs typeface="Arial" pitchFamily="34" charset="0"/>
              </a:rPr>
              <a:t>Klassi- või aineõpetajad jälgivad laste individuaalset toimetulekut õppesituatsioonis.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t-EE" altLang="et-EE" dirty="0" smtClean="0">
                <a:latin typeface="Arial" pitchFamily="34" charset="0"/>
                <a:cs typeface="Arial" pitchFamily="34" charset="0"/>
              </a:rPr>
              <a:t>Vajadusel avatakse </a:t>
            </a:r>
            <a:r>
              <a:rPr lang="fi-FI" altLang="et-EE" i="1" dirty="0" err="1" smtClean="0">
                <a:latin typeface="Arial" pitchFamily="34" charset="0"/>
                <a:cs typeface="Arial" pitchFamily="34" charset="0"/>
              </a:rPr>
              <a:t>Õpilase</a:t>
            </a:r>
            <a:r>
              <a:rPr lang="et-EE" altLang="et-EE" i="1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fi-FI" altLang="et-EE" i="1" dirty="0" err="1" smtClean="0">
                <a:latin typeface="Arial" pitchFamily="34" charset="0"/>
                <a:cs typeface="Arial" pitchFamily="34" charset="0"/>
              </a:rPr>
              <a:t>ndividuaalsuse</a:t>
            </a:r>
            <a:r>
              <a:rPr lang="fi-FI" altLang="et-EE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altLang="et-EE" i="1" dirty="0" err="1" smtClean="0">
                <a:latin typeface="Arial" pitchFamily="34" charset="0"/>
                <a:cs typeface="Arial" pitchFamily="34" charset="0"/>
              </a:rPr>
              <a:t>kaart</a:t>
            </a:r>
            <a:r>
              <a:rPr lang="fi-FI" altLang="et-EE" i="1" dirty="0" smtClean="0">
                <a:latin typeface="Arial" pitchFamily="34" charset="0"/>
                <a:cs typeface="Arial" pitchFamily="34" charset="0"/>
              </a:rPr>
              <a:t> (ÕIK)</a:t>
            </a:r>
            <a:r>
              <a:rPr lang="et-EE" altLang="et-EE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fi-FI" altLang="et-EE" dirty="0" err="1" smtClean="0">
                <a:latin typeface="Arial" pitchFamily="34" charset="0"/>
                <a:cs typeface="Arial" pitchFamily="34" charset="0"/>
              </a:rPr>
              <a:t>Täitjaks</a:t>
            </a:r>
            <a:r>
              <a:rPr lang="fi-FI" altLang="et-EE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fi-FI" altLang="et-EE" dirty="0" err="1" smtClean="0">
                <a:latin typeface="Arial" pitchFamily="34" charset="0"/>
                <a:cs typeface="Arial" pitchFamily="34" charset="0"/>
              </a:rPr>
              <a:t>klassijuhataja</a:t>
            </a:r>
            <a:r>
              <a:rPr lang="fi-FI" altLang="et-EE" dirty="0" smtClean="0">
                <a:latin typeface="Arial" pitchFamily="34" charset="0"/>
                <a:cs typeface="Arial" pitchFamily="34" charset="0"/>
              </a:rPr>
              <a:t>. </a:t>
            </a:r>
            <a:endParaRPr lang="et-EE" altLang="et-EE" dirty="0" smtClean="0">
              <a:latin typeface="Arial" pitchFamily="34" charset="0"/>
              <a:cs typeface="Arial" pitchFamily="34" charset="0"/>
            </a:endParaRP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Õpilase huvid ja motivatsioon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sz="2800" smtClean="0"/>
              <a:t>Õpihuvi ja lemmikõppeained/ -tegevused, suhtumine õppetegevusse ja töösse jne.</a:t>
            </a:r>
          </a:p>
          <a:p>
            <a:pPr eaLnBrk="1" hangingPunct="1"/>
            <a:r>
              <a:rPr lang="et-EE" altLang="et-EE" sz="2800" smtClean="0"/>
              <a:t>Õpilase õpimotivatsioon ja suutlikkus: huvi tegutsemiseks ja õppimiseks, tüdimuse tekkimine, õpitava seostamine tavaeluga, õpetaja abi vastuvõtmine. </a:t>
            </a:r>
          </a:p>
          <a:p>
            <a:pPr eaLnBrk="1" hangingPunct="1"/>
            <a:r>
              <a:rPr lang="et-EE" altLang="et-EE" sz="2800" smtClean="0"/>
              <a:t>Välise (kiitmine ja karistamine) ning sisemise (huvi ja tahe tegutsemiseks) motivatsiooni loomine ja hoidmine; õpilasele võimetekohaste valikute andmise ja otsuste langetamise tulemused.</a:t>
            </a:r>
          </a:p>
          <a:p>
            <a:pPr eaLnBrk="1" hangingPunct="1"/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Sotsiaalsed oskused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Suhtlemine eakaaslaste ja täiskasvanutega.</a:t>
            </a:r>
          </a:p>
          <a:p>
            <a:pPr eaLnBrk="1" hangingPunct="1">
              <a:buFont typeface="Arial" pitchFamily="34" charset="0"/>
              <a:buNone/>
            </a:pPr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Tunnetustegevus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Tähelepanu, taju, mälu ja mõtlemise iseärasused.  </a:t>
            </a:r>
          </a:p>
          <a:p>
            <a:pPr eaLnBrk="1" hangingPunct="1"/>
            <a:r>
              <a:rPr lang="et-EE" altLang="et-EE" smtClean="0"/>
              <a:t>Oluliste ja ebaoluliste seoste ja seaduspärasuste eristamine, tähelepanu fokuseerimine. </a:t>
            </a:r>
          </a:p>
          <a:p>
            <a:pPr eaLnBrk="1" hangingPunct="1"/>
            <a:r>
              <a:rPr lang="et-EE" altLang="et-EE" smtClean="0"/>
              <a:t>Õpitava meeldejätmine, õpitu meenutamine ja kasutamine.</a:t>
            </a:r>
          </a:p>
          <a:p>
            <a:pPr eaLnBrk="1" hangingPunct="1">
              <a:buFont typeface="Arial" pitchFamily="34" charset="0"/>
              <a:buNone/>
            </a:pPr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Õpioskused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sz="2400" smtClean="0"/>
              <a:t>Õpikeskkonna ja tegevuse organiseerimine ja planeerimine. Töövõime, selle kõikumine. Ülesannete täitmine: kas  püüab ülesandest esmalt aru saada, hakkab ülesannet kohe täitma, katkestab kiiresti oma tegevuse, täidab ainult tuttavaid ülesandeid. </a:t>
            </a:r>
          </a:p>
          <a:p>
            <a:pPr eaLnBrk="1" hangingPunct="1"/>
            <a:r>
              <a:rPr lang="et-EE" altLang="et-EE" sz="2400" smtClean="0"/>
              <a:t>Õpitava vastuvõtmine ja kodeerimine: kuidas täidab valdavalt ülesandeid– kas koostegevuses õpetajaga, matkimise teel (pärast ettenäitamist), näidise (algoritmi) alusel,  suulise juhise või  kirjaliku juhise järgi?</a:t>
            </a:r>
          </a:p>
          <a:p>
            <a:pPr eaLnBrk="1" hangingPunct="1"/>
            <a:r>
              <a:rPr lang="et-EE" altLang="et-EE" sz="2400" smtClean="0"/>
              <a:t>Kodutööde täitmine.</a:t>
            </a:r>
          </a:p>
          <a:p>
            <a:pPr eaLnBrk="1" hangingPunct="1"/>
            <a:r>
              <a:rPr lang="et-EE" altLang="et-EE" sz="2400" smtClean="0"/>
              <a:t>Kas suudab kommenteerida oma vahetut tegevust, suudab kirjeldada sooritatud ülesande täitmist või  suudab sõnastada oma tegevuskava. </a:t>
            </a:r>
          </a:p>
          <a:p>
            <a:pPr eaLnBrk="1" hangingPunct="1"/>
            <a:endParaRPr lang="et-EE" altLang="et-E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Enesetunnetus ja eneseteadvus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sz="2800" smtClean="0"/>
              <a:t>Oma tegevuste ja teadmiste (sh õpitu) teadvustamine. </a:t>
            </a:r>
          </a:p>
          <a:p>
            <a:pPr eaLnBrk="1" hangingPunct="1"/>
            <a:r>
              <a:rPr lang="et-EE" altLang="et-EE" sz="2800" smtClean="0"/>
              <a:t>Suhtumine õppetöös ilmnevatesse raskustesse: kas tunnetab raskusi õppetöös, püüab neid iseseisvalt ületada, pöördub abi saamiseks õpetaja poole, oskab kasutada  osutatud abi ja abivahendeid, loobub ülesande täitmisest raskuse ilmnemisel või täidab ülesanded stereotüüpselt. </a:t>
            </a:r>
          </a:p>
          <a:p>
            <a:pPr eaLnBrk="1" hangingPunct="1"/>
            <a:r>
              <a:rPr lang="et-EE" altLang="et-EE" sz="2800" smtClean="0"/>
              <a:t>Kuidas põhjendab enda käitumist ja tulemusi?</a:t>
            </a:r>
          </a:p>
          <a:p>
            <a:pPr eaLnBrk="1" hangingPunct="1"/>
            <a:endParaRPr lang="et-EE" altLang="et-EE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Emotsionaalne seisund ja käitumine koolis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sz="2800" smtClean="0"/>
              <a:t>Õpilase individuaalne ärevuse tase: liiga rahulik, rahulik, ärev. </a:t>
            </a:r>
          </a:p>
          <a:p>
            <a:pPr eaLnBrk="1" hangingPunct="1"/>
            <a:r>
              <a:rPr lang="et-EE" altLang="et-EE" sz="2800" smtClean="0"/>
              <a:t>Kõrge ärevustasemega kaasnevate probleemide ilmnemine: </a:t>
            </a:r>
          </a:p>
          <a:p>
            <a:pPr eaLnBrk="1" hangingPunct="1"/>
            <a:r>
              <a:rPr lang="et-EE" altLang="et-EE" sz="2800" smtClean="0"/>
              <a:t>tunnetuslikud - tähelepanu keskendumisprobleemid; </a:t>
            </a:r>
          </a:p>
          <a:p>
            <a:pPr eaLnBrk="1" hangingPunct="1"/>
            <a:r>
              <a:rPr lang="et-EE" altLang="et-EE" sz="2800" smtClean="0"/>
              <a:t>käitumuslikud - rahutus, motoorsed liigutused, ärevusttekitavate situatsioonide (kontrolltööd, kooli tulek jne) vältimine; </a:t>
            </a:r>
          </a:p>
          <a:p>
            <a:pPr eaLnBrk="1" hangingPunct="1"/>
            <a:r>
              <a:rPr lang="et-EE" altLang="et-EE" sz="2800" smtClean="0"/>
              <a:t>füsioloogilised - kõhu-, peavalud, higistamine, punastamine, südamekloppimine jne esinemine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187450" y="1257300"/>
            <a:ext cx="3168650" cy="1368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5" name="Right Arrow 4"/>
          <p:cNvSpPr/>
          <p:nvPr/>
        </p:nvSpPr>
        <p:spPr>
          <a:xfrm>
            <a:off x="2211388" y="2581275"/>
            <a:ext cx="4105275" cy="1582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6" name="Right Arrow 5"/>
          <p:cNvSpPr/>
          <p:nvPr/>
        </p:nvSpPr>
        <p:spPr>
          <a:xfrm>
            <a:off x="3151188" y="3883025"/>
            <a:ext cx="5184775" cy="1728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1187450" y="1617663"/>
            <a:ext cx="2624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t-EE" altLang="et-EE" sz="1800"/>
              <a:t>Individuaalsuse märkamine ja toetamine</a:t>
            </a: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2401888" y="3190875"/>
            <a:ext cx="3341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t-EE" altLang="et-EE" sz="1800"/>
              <a:t>Hindamine ja tugiteenused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3348038" y="4424363"/>
            <a:ext cx="388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t-EE" altLang="et-EE" sz="1800"/>
              <a:t>Õppeasutuse väline hindamine ja nõustamine</a:t>
            </a:r>
          </a:p>
        </p:txBody>
      </p:sp>
      <p:sp>
        <p:nvSpPr>
          <p:cNvPr id="19463" name="TextBox 1"/>
          <p:cNvSpPr txBox="1">
            <a:spLocks noChangeArrowheads="1"/>
          </p:cNvSpPr>
          <p:nvPr/>
        </p:nvSpPr>
        <p:spPr bwMode="auto">
          <a:xfrm>
            <a:off x="58738" y="1757363"/>
            <a:ext cx="1008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altLang="et-EE" sz="1800"/>
              <a:t>I tasand</a:t>
            </a:r>
          </a:p>
        </p:txBody>
      </p:sp>
      <p:sp>
        <p:nvSpPr>
          <p:cNvPr id="19464" name="TextBox 2"/>
          <p:cNvSpPr txBox="1">
            <a:spLocks noChangeArrowheads="1"/>
          </p:cNvSpPr>
          <p:nvPr/>
        </p:nvSpPr>
        <p:spPr bwMode="auto">
          <a:xfrm>
            <a:off x="727075" y="3222625"/>
            <a:ext cx="14890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t-EE" altLang="et-EE" sz="1800"/>
              <a:t>II tasand</a:t>
            </a:r>
          </a:p>
        </p:txBody>
      </p:sp>
      <p:sp>
        <p:nvSpPr>
          <p:cNvPr id="19465" name="TextBox 6"/>
          <p:cNvSpPr txBox="1">
            <a:spLocks noChangeArrowheads="1"/>
          </p:cNvSpPr>
          <p:nvPr/>
        </p:nvSpPr>
        <p:spPr bwMode="auto">
          <a:xfrm>
            <a:off x="1446213" y="4562475"/>
            <a:ext cx="153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t-EE" altLang="et-EE" sz="1800"/>
              <a:t>III tasand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6635</TotalTime>
  <Words>429</Words>
  <Application>Microsoft Office PowerPoint</Application>
  <PresentationFormat>Ekraaniseanss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4" baseType="lpstr">
      <vt:lpstr>Office Theme</vt:lpstr>
      <vt:lpstr>HARIDUSLIKUD ERIVAJADUSED MÄRKAMINE</vt:lpstr>
      <vt:lpstr>Õpilase arengu jälgimine  I tasand</vt:lpstr>
      <vt:lpstr>Õpilase huvid ja motivatsioon</vt:lpstr>
      <vt:lpstr>Sotsiaalsed oskused</vt:lpstr>
      <vt:lpstr>Tunnetustegevus</vt:lpstr>
      <vt:lpstr>Õpioskused</vt:lpstr>
      <vt:lpstr>Enesetunnetus ja eneseteadvus</vt:lpstr>
      <vt:lpstr>Emotsionaalne seisund ja käitumine koolis</vt:lpstr>
      <vt:lpstr>PowerPointi esitlus</vt:lpstr>
      <vt:lpstr>Esimene tasand: lapse arengu toetamine</vt:lpstr>
      <vt:lpstr>Rakendatavad tugiteenused</vt:lpstr>
      <vt:lpstr>Mida saame muuta? </vt:lpstr>
      <vt:lpstr>        Tänan kuulamast!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kasutaja</dc:creator>
  <cp:lastModifiedBy>spormeister</cp:lastModifiedBy>
  <cp:revision>120</cp:revision>
  <dcterms:created xsi:type="dcterms:W3CDTF">2013-09-25T07:05:18Z</dcterms:created>
  <dcterms:modified xsi:type="dcterms:W3CDTF">2015-03-13T07:46:20Z</dcterms:modified>
</cp:coreProperties>
</file>