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356" r:id="rId2"/>
    <p:sldId id="307" r:id="rId3"/>
    <p:sldId id="275" r:id="rId4"/>
    <p:sldId id="276" r:id="rId5"/>
    <p:sldId id="277" r:id="rId6"/>
    <p:sldId id="278" r:id="rId7"/>
    <p:sldId id="279" r:id="rId8"/>
    <p:sldId id="280" r:id="rId9"/>
    <p:sldId id="287" r:id="rId10"/>
    <p:sldId id="268" r:id="rId11"/>
    <p:sldId id="300" r:id="rId12"/>
    <p:sldId id="358" r:id="rId13"/>
    <p:sldId id="357" r:id="rId14"/>
  </p:sldIdLst>
  <p:sldSz cx="9144000" cy="6858000" type="screen4x3"/>
  <p:notesSz cx="6858000" cy="9144000"/>
  <p:defaultTextStyle>
    <a:defPPr>
      <a:defRPr lang="et-E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85" autoAdjust="0"/>
    <p:restoredTop sz="94660"/>
  </p:normalViewPr>
  <p:slideViewPr>
    <p:cSldViewPr>
      <p:cViewPr varScale="1">
        <p:scale>
          <a:sx n="87" d="100"/>
          <a:sy n="87" d="100"/>
        </p:scale>
        <p:origin x="-18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alibri" pitchFamily="34" charset="0"/>
                <a:ea typeface="+mn-ea"/>
                <a:cs typeface="Arial" charset="0"/>
              </a:defRPr>
            </a:lvl1pPr>
          </a:lstStyle>
          <a:p>
            <a:pPr>
              <a:defRPr/>
            </a:pPr>
            <a:endParaRPr lang="et-E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cs typeface="Arial" pitchFamily="34" charset="0"/>
              </a:defRPr>
            </a:lvl1pPr>
          </a:lstStyle>
          <a:p>
            <a:fld id="{44A3007E-236F-4570-857D-B8C644701AC9}" type="datetimeFigureOut">
              <a:rPr lang="et-EE" altLang="et-EE"/>
              <a:pPr/>
              <a:t>13.03.2015</a:t>
            </a:fld>
            <a:endParaRPr lang="et-EE" altLang="et-E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t-EE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t-EE" noProof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alibri" pitchFamily="34" charset="0"/>
                <a:ea typeface="+mn-ea"/>
                <a:cs typeface="Arial" charset="0"/>
              </a:defRPr>
            </a:lvl1pPr>
          </a:lstStyle>
          <a:p>
            <a:pPr>
              <a:defRPr/>
            </a:pPr>
            <a:endParaRPr lang="et-E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cs typeface="Arial" pitchFamily="34" charset="0"/>
              </a:defRPr>
            </a:lvl1pPr>
          </a:lstStyle>
          <a:p>
            <a:fld id="{E6B36039-053E-46F6-9887-71BEEA72D2A9}" type="slidenum">
              <a:rPr lang="et-EE" altLang="et-EE"/>
              <a:pPr/>
              <a:t>‹#›</a:t>
            </a:fld>
            <a:endParaRPr lang="et-EE" altLang="et-EE"/>
          </a:p>
        </p:txBody>
      </p:sp>
    </p:spTree>
    <p:extLst>
      <p:ext uri="{BB962C8B-B14F-4D97-AF65-F5344CB8AC3E}">
        <p14:creationId xmlns:p14="http://schemas.microsoft.com/office/powerpoint/2010/main" val="123391502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t-E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36A76A1-11A3-4CD2-AD23-2E55420999A2}" type="datetimeFigureOut">
              <a:rPr lang="et-EE" altLang="et-EE"/>
              <a:pPr/>
              <a:t>13.03.2015</a:t>
            </a:fld>
            <a:endParaRPr lang="et-EE" alt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2ED1AB4-D95B-4AE9-94A0-30827FB3BF46}" type="slidenum">
              <a:rPr lang="et-EE" altLang="et-EE"/>
              <a:pPr/>
              <a:t>‹#›</a:t>
            </a:fld>
            <a:endParaRPr lang="et-EE" altLang="et-EE"/>
          </a:p>
        </p:txBody>
      </p:sp>
    </p:spTree>
    <p:extLst>
      <p:ext uri="{BB962C8B-B14F-4D97-AF65-F5344CB8AC3E}">
        <p14:creationId xmlns:p14="http://schemas.microsoft.com/office/powerpoint/2010/main" val="1299444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74310C1-E6E5-4AFC-A17F-7C85B5CBE9C8}" type="datetimeFigureOut">
              <a:rPr lang="et-EE" altLang="et-EE"/>
              <a:pPr/>
              <a:t>13.03.2015</a:t>
            </a:fld>
            <a:endParaRPr lang="et-EE" alt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E439151-EAE7-4B64-8B7E-374239224945}" type="slidenum">
              <a:rPr lang="et-EE" altLang="et-EE"/>
              <a:pPr/>
              <a:t>‹#›</a:t>
            </a:fld>
            <a:endParaRPr lang="et-EE" altLang="et-EE"/>
          </a:p>
        </p:txBody>
      </p:sp>
    </p:spTree>
    <p:extLst>
      <p:ext uri="{BB962C8B-B14F-4D97-AF65-F5344CB8AC3E}">
        <p14:creationId xmlns:p14="http://schemas.microsoft.com/office/powerpoint/2010/main" val="25788393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2144985-E74D-443E-8030-F9F495493385}" type="datetimeFigureOut">
              <a:rPr lang="et-EE" altLang="et-EE"/>
              <a:pPr/>
              <a:t>13.03.2015</a:t>
            </a:fld>
            <a:endParaRPr lang="et-EE" alt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0F3F9A6-DD46-43ED-B2AB-08AC5B519399}" type="slidenum">
              <a:rPr lang="et-EE" altLang="et-EE"/>
              <a:pPr/>
              <a:t>‹#›</a:t>
            </a:fld>
            <a:endParaRPr lang="et-EE" altLang="et-EE"/>
          </a:p>
        </p:txBody>
      </p:sp>
    </p:spTree>
    <p:extLst>
      <p:ext uri="{BB962C8B-B14F-4D97-AF65-F5344CB8AC3E}">
        <p14:creationId xmlns:p14="http://schemas.microsoft.com/office/powerpoint/2010/main" val="4047385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5398ADD-D7CE-4141-A948-DD7BCA7B1E6A}" type="datetimeFigureOut">
              <a:rPr lang="et-EE" altLang="et-EE"/>
              <a:pPr/>
              <a:t>13.03.2015</a:t>
            </a:fld>
            <a:endParaRPr lang="et-EE" alt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98E975-48B8-4901-89F9-ABEEA9F4EA11}" type="slidenum">
              <a:rPr lang="et-EE" altLang="et-EE"/>
              <a:pPr/>
              <a:t>‹#›</a:t>
            </a:fld>
            <a:endParaRPr lang="et-EE" altLang="et-EE"/>
          </a:p>
        </p:txBody>
      </p:sp>
    </p:spTree>
    <p:extLst>
      <p:ext uri="{BB962C8B-B14F-4D97-AF65-F5344CB8AC3E}">
        <p14:creationId xmlns:p14="http://schemas.microsoft.com/office/powerpoint/2010/main" val="41750734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4769E8B-38D2-4A94-9EC3-B3D396A947D7}" type="datetimeFigureOut">
              <a:rPr lang="et-EE" altLang="et-EE"/>
              <a:pPr/>
              <a:t>13.03.2015</a:t>
            </a:fld>
            <a:endParaRPr lang="et-EE" alt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8556F97-EBA9-492B-9A71-D303D4B1A1E1}" type="slidenum">
              <a:rPr lang="et-EE" altLang="et-EE"/>
              <a:pPr/>
              <a:t>‹#›</a:t>
            </a:fld>
            <a:endParaRPr lang="et-EE" altLang="et-EE"/>
          </a:p>
        </p:txBody>
      </p:sp>
    </p:spTree>
    <p:extLst>
      <p:ext uri="{BB962C8B-B14F-4D97-AF65-F5344CB8AC3E}">
        <p14:creationId xmlns:p14="http://schemas.microsoft.com/office/powerpoint/2010/main" val="14405061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B3793BC-51CA-4BAB-AB31-EA4F7565067E}" type="datetimeFigureOut">
              <a:rPr lang="et-EE" altLang="et-EE"/>
              <a:pPr/>
              <a:t>13.03.2015</a:t>
            </a:fld>
            <a:endParaRPr lang="et-EE" altLang="et-EE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t-EE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52040F5-7413-47F0-A203-1A1AEC6EBEAB}" type="slidenum">
              <a:rPr lang="et-EE" altLang="et-EE"/>
              <a:pPr/>
              <a:t>‹#›</a:t>
            </a:fld>
            <a:endParaRPr lang="et-EE" altLang="et-EE"/>
          </a:p>
        </p:txBody>
      </p:sp>
    </p:spTree>
    <p:extLst>
      <p:ext uri="{BB962C8B-B14F-4D97-AF65-F5344CB8AC3E}">
        <p14:creationId xmlns:p14="http://schemas.microsoft.com/office/powerpoint/2010/main" val="34379726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C5F6024-E411-4D88-88D8-6A5536C60114}" type="datetimeFigureOut">
              <a:rPr lang="et-EE" altLang="et-EE"/>
              <a:pPr/>
              <a:t>13.03.2015</a:t>
            </a:fld>
            <a:endParaRPr lang="et-EE" altLang="et-EE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t-EE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7081B27-C163-409A-8DA2-144A34FA6977}" type="slidenum">
              <a:rPr lang="et-EE" altLang="et-EE"/>
              <a:pPr/>
              <a:t>‹#›</a:t>
            </a:fld>
            <a:endParaRPr lang="et-EE" altLang="et-EE"/>
          </a:p>
        </p:txBody>
      </p:sp>
    </p:spTree>
    <p:extLst>
      <p:ext uri="{BB962C8B-B14F-4D97-AF65-F5344CB8AC3E}">
        <p14:creationId xmlns:p14="http://schemas.microsoft.com/office/powerpoint/2010/main" val="11656953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F1445AC-28BE-4918-8EEE-CDBCCDDC6D47}" type="datetimeFigureOut">
              <a:rPr lang="et-EE" altLang="et-EE"/>
              <a:pPr/>
              <a:t>13.03.2015</a:t>
            </a:fld>
            <a:endParaRPr lang="et-EE" altLang="et-EE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t-EE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FFA9C68-0EC3-43C0-8E44-DAFC564967FC}" type="slidenum">
              <a:rPr lang="et-EE" altLang="et-EE"/>
              <a:pPr/>
              <a:t>‹#›</a:t>
            </a:fld>
            <a:endParaRPr lang="et-EE" altLang="et-EE"/>
          </a:p>
        </p:txBody>
      </p:sp>
    </p:spTree>
    <p:extLst>
      <p:ext uri="{BB962C8B-B14F-4D97-AF65-F5344CB8AC3E}">
        <p14:creationId xmlns:p14="http://schemas.microsoft.com/office/powerpoint/2010/main" val="33199124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CD970F9-B7D7-49BD-AB9A-96B4510A1CE6}" type="datetimeFigureOut">
              <a:rPr lang="et-EE" altLang="et-EE"/>
              <a:pPr/>
              <a:t>13.03.2015</a:t>
            </a:fld>
            <a:endParaRPr lang="et-EE" altLang="et-EE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t-EE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4A2B158-F0B0-416F-9D46-39154C39F20D}" type="slidenum">
              <a:rPr lang="et-EE" altLang="et-EE"/>
              <a:pPr/>
              <a:t>‹#›</a:t>
            </a:fld>
            <a:endParaRPr lang="et-EE" altLang="et-EE"/>
          </a:p>
        </p:txBody>
      </p:sp>
    </p:spTree>
    <p:extLst>
      <p:ext uri="{BB962C8B-B14F-4D97-AF65-F5344CB8AC3E}">
        <p14:creationId xmlns:p14="http://schemas.microsoft.com/office/powerpoint/2010/main" val="5652116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EAD4ADA-DC0D-4099-AF18-848CA4F33BAD}" type="datetimeFigureOut">
              <a:rPr lang="et-EE" altLang="et-EE"/>
              <a:pPr/>
              <a:t>13.03.2015</a:t>
            </a:fld>
            <a:endParaRPr lang="et-EE" altLang="et-EE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t-EE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47CE8DC-F3BB-4624-B394-1B9855F5996F}" type="slidenum">
              <a:rPr lang="et-EE" altLang="et-EE"/>
              <a:pPr/>
              <a:t>‹#›</a:t>
            </a:fld>
            <a:endParaRPr lang="et-EE" altLang="et-EE"/>
          </a:p>
        </p:txBody>
      </p:sp>
    </p:spTree>
    <p:extLst>
      <p:ext uri="{BB962C8B-B14F-4D97-AF65-F5344CB8AC3E}">
        <p14:creationId xmlns:p14="http://schemas.microsoft.com/office/powerpoint/2010/main" val="14304414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t-EE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ACB8A7D-D562-4E01-A120-E25170BA74D4}" type="datetimeFigureOut">
              <a:rPr lang="et-EE" altLang="et-EE"/>
              <a:pPr/>
              <a:t>13.03.2015</a:t>
            </a:fld>
            <a:endParaRPr lang="et-EE" altLang="et-EE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t-EE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30FA5D7-ADF4-41C9-B647-181C2D69B540}" type="slidenum">
              <a:rPr lang="et-EE" altLang="et-EE"/>
              <a:pPr/>
              <a:t>‹#›</a:t>
            </a:fld>
            <a:endParaRPr lang="et-EE" altLang="et-EE"/>
          </a:p>
        </p:txBody>
      </p:sp>
    </p:spTree>
    <p:extLst>
      <p:ext uri="{BB962C8B-B14F-4D97-AF65-F5344CB8AC3E}">
        <p14:creationId xmlns:p14="http://schemas.microsoft.com/office/powerpoint/2010/main" val="27223282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t-EE" smtClean="0"/>
              <a:t>Click to edit Master title style</a:t>
            </a:r>
            <a:endParaRPr lang="et-EE" altLang="et-EE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t-EE" smtClean="0"/>
              <a:t>Click to edit Master text styles</a:t>
            </a:r>
          </a:p>
          <a:p>
            <a:pPr lvl="1"/>
            <a:r>
              <a:rPr lang="en-US" altLang="et-EE" smtClean="0"/>
              <a:t>Second level</a:t>
            </a:r>
          </a:p>
          <a:p>
            <a:pPr lvl="2"/>
            <a:r>
              <a:rPr lang="en-US" altLang="et-EE" smtClean="0"/>
              <a:t>Third level</a:t>
            </a:r>
          </a:p>
          <a:p>
            <a:pPr lvl="3"/>
            <a:r>
              <a:rPr lang="en-US" altLang="et-EE" smtClean="0"/>
              <a:t>Fourth level</a:t>
            </a:r>
          </a:p>
          <a:p>
            <a:pPr lvl="4"/>
            <a:r>
              <a:rPr lang="en-US" altLang="et-EE" smtClean="0"/>
              <a:t>Fifth level</a:t>
            </a:r>
            <a:endParaRPr lang="et-EE" altLang="et-EE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cs typeface="Arial" pitchFamily="34" charset="0"/>
              </a:defRPr>
            </a:lvl1pPr>
          </a:lstStyle>
          <a:p>
            <a:fld id="{DBEE5F3B-A128-43B5-8BC2-CEB16A3D9F5D}" type="datetimeFigureOut">
              <a:rPr lang="et-EE" altLang="et-EE"/>
              <a:pPr/>
              <a:t>13.03.2015</a:t>
            </a:fld>
            <a:endParaRPr lang="et-EE" alt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cs typeface="Arial" pitchFamily="34" charset="0"/>
              </a:defRPr>
            </a:lvl1pPr>
          </a:lstStyle>
          <a:p>
            <a:fld id="{09C3F286-F077-4408-9283-C7312F0A40ED}" type="slidenum">
              <a:rPr lang="et-EE" altLang="et-EE"/>
              <a:pPr/>
              <a:t>‹#›</a:t>
            </a:fld>
            <a:endParaRPr lang="et-EE" altLang="et-E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MS PGothic" pitchFamily="34" charset="-128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MS PGothic" pitchFamily="34" charset="-128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t-E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://learningapps.org/1363727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t-EE" dirty="0" smtClean="0"/>
              <a:t>HARIDUSLIKUD ERIVAJADUSED</a:t>
            </a:r>
            <a:br>
              <a:rPr lang="et-EE" dirty="0" smtClean="0"/>
            </a:br>
            <a:r>
              <a:rPr lang="et-EE" dirty="0" smtClean="0"/>
              <a:t>MÄRKAMINE</a:t>
            </a:r>
            <a:endParaRPr lang="et-EE" dirty="0"/>
          </a:p>
        </p:txBody>
      </p:sp>
      <p:sp>
        <p:nvSpPr>
          <p:cNvPr id="4" name="Alapealkiri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t-EE" dirty="0" smtClean="0"/>
              <a:t>Sirje </a:t>
            </a:r>
            <a:r>
              <a:rPr lang="et-EE" dirty="0" err="1" smtClean="0"/>
              <a:t>Pormeister</a:t>
            </a:r>
            <a:r>
              <a:rPr lang="et-EE" dirty="0" smtClean="0"/>
              <a:t> </a:t>
            </a:r>
            <a:endParaRPr lang="et-EE" dirty="0"/>
          </a:p>
          <a:p>
            <a:r>
              <a:rPr lang="et-EE" dirty="0" smtClean="0"/>
              <a:t>17.03.2015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t-EE" altLang="et-EE" smtClean="0"/>
              <a:t>Esimene tasand: lapse arengu toetamine</a:t>
            </a:r>
          </a:p>
        </p:txBody>
      </p:sp>
      <p:sp>
        <p:nvSpPr>
          <p:cNvPr id="29698" name="Content Placeholder 2"/>
          <p:cNvSpPr>
            <a:spLocks noGrp="1"/>
          </p:cNvSpPr>
          <p:nvPr>
            <p:ph idx="1"/>
          </p:nvPr>
        </p:nvSpPr>
        <p:spPr>
          <a:xfrm>
            <a:off x="323850" y="1484313"/>
            <a:ext cx="8229600" cy="4525962"/>
          </a:xfrm>
        </p:spPr>
        <p:txBody>
          <a:bodyPr/>
          <a:lstStyle/>
          <a:p>
            <a:pPr eaLnBrk="1" hangingPunct="1"/>
            <a:r>
              <a:rPr lang="et-EE" altLang="et-EE" smtClean="0"/>
              <a:t>õppetöö diferentseerimine/modifitseerimine, individualiseerimine klassi tasandil; </a:t>
            </a:r>
          </a:p>
          <a:p>
            <a:pPr eaLnBrk="1" hangingPunct="1"/>
            <a:r>
              <a:rPr lang="et-EE" altLang="et-EE" smtClean="0"/>
              <a:t>lapse tunniväline individuaalne abistamine  (järeleaitamine, konsultatsioonid) klassi- või aineõpetajate poolt;  </a:t>
            </a:r>
          </a:p>
          <a:p>
            <a:pPr eaLnBrk="1" hangingPunct="1"/>
            <a:r>
              <a:rPr lang="et-EE" altLang="et-EE" smtClean="0"/>
              <a:t>koostöö lapsevanemaga, lapsevanema pedagoogiline juhendamine;</a:t>
            </a:r>
          </a:p>
          <a:p>
            <a:pPr eaLnBrk="1" hangingPunct="1"/>
            <a:r>
              <a:rPr lang="et-EE" altLang="et-EE" smtClean="0"/>
              <a:t>võimetekohase huvitegevuse soovitamine jm.</a:t>
            </a:r>
          </a:p>
          <a:p>
            <a:pPr eaLnBrk="1" hangingPunct="1"/>
            <a:endParaRPr lang="et-EE" altLang="et-EE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altLang="et-EE" smtClean="0"/>
              <a:t>Rakendatavad tugiteenused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t-EE" altLang="et-EE" dirty="0" smtClean="0"/>
              <a:t>Tugiõpe/konsultatsioonid</a:t>
            </a:r>
          </a:p>
          <a:p>
            <a:pPr>
              <a:lnSpc>
                <a:spcPct val="90000"/>
              </a:lnSpc>
            </a:pPr>
            <a:r>
              <a:rPr lang="et-EE" altLang="et-EE" dirty="0" smtClean="0"/>
              <a:t>Õpiabi õpiraskustega õpilaste rühmas</a:t>
            </a:r>
          </a:p>
          <a:p>
            <a:pPr>
              <a:lnSpc>
                <a:spcPct val="90000"/>
              </a:lnSpc>
            </a:pPr>
            <a:r>
              <a:rPr lang="et-EE" altLang="et-EE" dirty="0" smtClean="0"/>
              <a:t>Õpiabi kõnepuuetega õpilaste rühmas</a:t>
            </a:r>
          </a:p>
          <a:p>
            <a:pPr>
              <a:lnSpc>
                <a:spcPct val="90000"/>
              </a:lnSpc>
            </a:pPr>
            <a:r>
              <a:rPr lang="et-EE" altLang="et-EE" dirty="0" smtClean="0"/>
              <a:t>IÕK / käitumise tugikava</a:t>
            </a:r>
          </a:p>
          <a:p>
            <a:pPr>
              <a:lnSpc>
                <a:spcPct val="90000"/>
              </a:lnSpc>
            </a:pPr>
            <a:r>
              <a:rPr lang="et-EE" altLang="et-EE" dirty="0" smtClean="0"/>
              <a:t>HEV õpilaste klassid/väikeklassid</a:t>
            </a:r>
          </a:p>
          <a:p>
            <a:pPr>
              <a:lnSpc>
                <a:spcPct val="90000"/>
              </a:lnSpc>
            </a:pPr>
            <a:r>
              <a:rPr lang="et-EE" altLang="et-EE" dirty="0" smtClean="0"/>
              <a:t>Abiõpetaja/tugiisik</a:t>
            </a:r>
          </a:p>
          <a:p>
            <a:pPr>
              <a:lnSpc>
                <a:spcPct val="90000"/>
              </a:lnSpc>
            </a:pPr>
            <a:r>
              <a:rPr lang="et-EE" altLang="et-EE" dirty="0" smtClean="0"/>
              <a:t>Pikapäevarühm</a:t>
            </a:r>
          </a:p>
          <a:p>
            <a:pPr>
              <a:lnSpc>
                <a:spcPct val="90000"/>
              </a:lnSpc>
              <a:buFont typeface="Arial" pitchFamily="34" charset="0"/>
              <a:buNone/>
            </a:pPr>
            <a:r>
              <a:rPr lang="et-EE" altLang="et-EE" dirty="0" smtClean="0"/>
              <a:t>              </a:t>
            </a:r>
            <a:r>
              <a:rPr lang="et-EE" altLang="et-EE" b="1" dirty="0" smtClean="0"/>
              <a:t>Nende tulemuslikkus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mtClean="0"/>
              <a:t>Mida saame muuta?</a:t>
            </a:r>
            <a:br>
              <a:rPr lang="et-EE" smtClean="0"/>
            </a:br>
            <a:endParaRPr lang="et-EE"/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t-EE">
              <a:hlinkClick r:id="rId2"/>
            </a:endParaRPr>
          </a:p>
          <a:p>
            <a:pPr marL="0" indent="0">
              <a:buNone/>
            </a:pPr>
            <a:r>
              <a:rPr lang="et-EE" smtClean="0">
                <a:hlinkClick r:id="rId2"/>
              </a:rPr>
              <a:t>http</a:t>
            </a:r>
            <a:r>
              <a:rPr lang="et-EE" dirty="0">
                <a:hlinkClick r:id="rId2"/>
              </a:rPr>
              <a:t>://learningapps.org/1363727</a:t>
            </a:r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319263153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isu kohatäid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t-EE" dirty="0" smtClean="0"/>
          </a:p>
          <a:p>
            <a:pPr marL="0" indent="0">
              <a:buNone/>
            </a:pPr>
            <a:endParaRPr lang="et-EE" dirty="0"/>
          </a:p>
        </p:txBody>
      </p:sp>
      <p:sp>
        <p:nvSpPr>
          <p:cNvPr id="4" name="Pealkiri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/>
              <a:t/>
            </a:r>
            <a:br>
              <a:rPr lang="et-EE" dirty="0"/>
            </a:br>
            <a:r>
              <a:rPr lang="et-EE" dirty="0" smtClean="0"/>
              <a:t/>
            </a:r>
            <a:br>
              <a:rPr lang="et-EE" dirty="0" smtClean="0"/>
            </a:br>
            <a:r>
              <a:rPr lang="et-EE" dirty="0"/>
              <a:t/>
            </a:r>
            <a:br>
              <a:rPr lang="et-EE" dirty="0"/>
            </a:br>
            <a:r>
              <a:rPr lang="et-EE" dirty="0" smtClean="0"/>
              <a:t/>
            </a:r>
            <a:br>
              <a:rPr lang="et-EE" dirty="0" smtClean="0"/>
            </a:br>
            <a:r>
              <a:rPr lang="et-EE" dirty="0"/>
              <a:t/>
            </a:r>
            <a:br>
              <a:rPr lang="et-EE" dirty="0"/>
            </a:br>
            <a:r>
              <a:rPr lang="et-EE" dirty="0" smtClean="0"/>
              <a:t/>
            </a:r>
            <a:br>
              <a:rPr lang="et-EE" dirty="0" smtClean="0"/>
            </a:br>
            <a:r>
              <a:rPr lang="et-EE" dirty="0"/>
              <a:t/>
            </a:r>
            <a:br>
              <a:rPr lang="et-EE" dirty="0"/>
            </a:br>
            <a:r>
              <a:rPr lang="et-EE" dirty="0" smtClean="0"/>
              <a:t/>
            </a:r>
            <a:br>
              <a:rPr lang="et-EE" dirty="0" smtClean="0"/>
            </a:br>
            <a:r>
              <a:rPr lang="et-EE" dirty="0" smtClean="0"/>
              <a:t>Tänan </a:t>
            </a:r>
            <a:r>
              <a:rPr lang="et-EE" dirty="0"/>
              <a:t>kuulamast!</a:t>
            </a:r>
            <a:br>
              <a:rPr lang="et-EE" dirty="0"/>
            </a:br>
            <a:r>
              <a:rPr lang="et-EE" dirty="0"/>
              <a:t/>
            </a:r>
            <a:br>
              <a:rPr lang="et-EE" dirty="0"/>
            </a:br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33895083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altLang="et-EE" sz="3200" b="1" dirty="0" smtClean="0">
                <a:latin typeface="Arial" pitchFamily="34" charset="0"/>
                <a:cs typeface="Arial" pitchFamily="34" charset="0"/>
              </a:rPr>
              <a:t>Õpilase arengu jälgimine </a:t>
            </a:r>
            <a:br>
              <a:rPr lang="et-EE" altLang="et-EE" sz="3200" b="1" dirty="0" smtClean="0">
                <a:latin typeface="Arial" pitchFamily="34" charset="0"/>
                <a:cs typeface="Arial" pitchFamily="34" charset="0"/>
              </a:rPr>
            </a:br>
            <a:r>
              <a:rPr lang="et-EE" altLang="et-EE" sz="3200" b="1" dirty="0" smtClean="0">
                <a:latin typeface="Arial" pitchFamily="34" charset="0"/>
                <a:cs typeface="Arial" pitchFamily="34" charset="0"/>
              </a:rPr>
              <a:t>I tasand</a:t>
            </a:r>
            <a:endParaRPr lang="et-EE" sz="3200" dirty="0"/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>
          <a:xfrm>
            <a:off x="285720" y="1600200"/>
            <a:ext cx="8643998" cy="4900634"/>
          </a:xfrm>
        </p:spPr>
        <p:txBody>
          <a:bodyPr/>
          <a:lstStyle/>
          <a:p>
            <a:pPr eaLnBrk="1" hangingPunct="1">
              <a:lnSpc>
                <a:spcPct val="90000"/>
              </a:lnSpc>
              <a:spcBef>
                <a:spcPts val="1200"/>
              </a:spcBef>
            </a:pPr>
            <a:r>
              <a:rPr lang="et-EE" altLang="et-EE" dirty="0" smtClean="0">
                <a:latin typeface="Arial" pitchFamily="34" charset="0"/>
                <a:cs typeface="Arial" pitchFamily="34" charset="0"/>
              </a:rPr>
              <a:t>Klassi- või aineõpetajad jälgivad laste individuaalset toimetulekut õppesituatsioonis. </a:t>
            </a:r>
          </a:p>
          <a:p>
            <a:pPr eaLnBrk="1" hangingPunct="1">
              <a:lnSpc>
                <a:spcPct val="90000"/>
              </a:lnSpc>
              <a:spcBef>
                <a:spcPts val="1200"/>
              </a:spcBef>
            </a:pPr>
            <a:r>
              <a:rPr lang="et-EE" altLang="et-EE" dirty="0" smtClean="0">
                <a:latin typeface="Arial" pitchFamily="34" charset="0"/>
                <a:cs typeface="Arial" pitchFamily="34" charset="0"/>
              </a:rPr>
              <a:t>Vajadusel avatakse </a:t>
            </a:r>
            <a:r>
              <a:rPr lang="fi-FI" altLang="et-EE" i="1" dirty="0" err="1" smtClean="0">
                <a:latin typeface="Arial" pitchFamily="34" charset="0"/>
                <a:cs typeface="Arial" pitchFamily="34" charset="0"/>
              </a:rPr>
              <a:t>Õpilase</a:t>
            </a:r>
            <a:r>
              <a:rPr lang="et-EE" altLang="et-EE" i="1" dirty="0" smtClean="0">
                <a:latin typeface="Arial" pitchFamily="34" charset="0"/>
                <a:cs typeface="Arial" pitchFamily="34" charset="0"/>
              </a:rPr>
              <a:t> i</a:t>
            </a:r>
            <a:r>
              <a:rPr lang="fi-FI" altLang="et-EE" i="1" dirty="0" err="1" smtClean="0">
                <a:latin typeface="Arial" pitchFamily="34" charset="0"/>
                <a:cs typeface="Arial" pitchFamily="34" charset="0"/>
              </a:rPr>
              <a:t>ndividuaalsuse</a:t>
            </a:r>
            <a:r>
              <a:rPr lang="fi-FI" altLang="et-EE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fi-FI" altLang="et-EE" i="1" dirty="0" err="1" smtClean="0">
                <a:latin typeface="Arial" pitchFamily="34" charset="0"/>
                <a:cs typeface="Arial" pitchFamily="34" charset="0"/>
              </a:rPr>
              <a:t>kaart</a:t>
            </a:r>
            <a:r>
              <a:rPr lang="fi-FI" altLang="et-EE" i="1" dirty="0" smtClean="0">
                <a:latin typeface="Arial" pitchFamily="34" charset="0"/>
                <a:cs typeface="Arial" pitchFamily="34" charset="0"/>
              </a:rPr>
              <a:t> (ÕIK)</a:t>
            </a:r>
            <a:r>
              <a:rPr lang="et-EE" altLang="et-EE" i="1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eaLnBrk="1" hangingPunct="1">
              <a:lnSpc>
                <a:spcPct val="90000"/>
              </a:lnSpc>
              <a:spcBef>
                <a:spcPts val="1200"/>
              </a:spcBef>
            </a:pPr>
            <a:r>
              <a:rPr lang="fi-FI" altLang="et-EE" dirty="0" err="1" smtClean="0">
                <a:latin typeface="Arial" pitchFamily="34" charset="0"/>
                <a:cs typeface="Arial" pitchFamily="34" charset="0"/>
              </a:rPr>
              <a:t>Täitjaks</a:t>
            </a:r>
            <a:r>
              <a:rPr lang="fi-FI" altLang="et-EE" dirty="0" smtClean="0">
                <a:latin typeface="Arial" pitchFamily="34" charset="0"/>
                <a:cs typeface="Arial" pitchFamily="34" charset="0"/>
              </a:rPr>
              <a:t> on </a:t>
            </a:r>
            <a:r>
              <a:rPr lang="fi-FI" altLang="et-EE" dirty="0" err="1" smtClean="0">
                <a:latin typeface="Arial" pitchFamily="34" charset="0"/>
                <a:cs typeface="Arial" pitchFamily="34" charset="0"/>
              </a:rPr>
              <a:t>klassijuhataja</a:t>
            </a:r>
            <a:r>
              <a:rPr lang="fi-FI" altLang="et-EE" dirty="0" smtClean="0">
                <a:latin typeface="Arial" pitchFamily="34" charset="0"/>
                <a:cs typeface="Arial" pitchFamily="34" charset="0"/>
              </a:rPr>
              <a:t>. </a:t>
            </a:r>
            <a:endParaRPr lang="et-EE" altLang="et-EE" dirty="0" smtClean="0">
              <a:latin typeface="Arial" pitchFamily="34" charset="0"/>
              <a:cs typeface="Arial" pitchFamily="34" charset="0"/>
            </a:endParaRPr>
          </a:p>
          <a:p>
            <a:endParaRPr lang="et-E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t-EE" altLang="et-EE" smtClean="0"/>
              <a:t>Õpilase huvid ja motivatsioon</a:t>
            </a:r>
          </a:p>
        </p:txBody>
      </p:sp>
      <p:sp>
        <p:nvSpPr>
          <p:cNvPr id="2355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t-EE" altLang="et-EE" sz="2800" smtClean="0"/>
              <a:t>Õpihuvi ja lemmikõppeained/ -tegevused, suhtumine õppetegevusse ja töösse jne.</a:t>
            </a:r>
          </a:p>
          <a:p>
            <a:pPr eaLnBrk="1" hangingPunct="1"/>
            <a:r>
              <a:rPr lang="et-EE" altLang="et-EE" sz="2800" smtClean="0"/>
              <a:t>Õpilase õpimotivatsioon ja suutlikkus: huvi tegutsemiseks ja õppimiseks, tüdimuse tekkimine, õpitava seostamine tavaeluga, õpetaja abi vastuvõtmine. </a:t>
            </a:r>
          </a:p>
          <a:p>
            <a:pPr eaLnBrk="1" hangingPunct="1"/>
            <a:r>
              <a:rPr lang="et-EE" altLang="et-EE" sz="2800" smtClean="0"/>
              <a:t>Välise (kiitmine ja karistamine) ning sisemise (huvi ja tahe tegutsemiseks) motivatsiooni loomine ja hoidmine; õpilasele võimetekohaste valikute andmise ja otsuste langetamise tulemused.</a:t>
            </a:r>
          </a:p>
          <a:p>
            <a:pPr eaLnBrk="1" hangingPunct="1"/>
            <a:endParaRPr lang="et-EE" altLang="et-EE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t-EE" altLang="et-EE" smtClean="0"/>
              <a:t>Sotsiaalsed oskused</a:t>
            </a:r>
          </a:p>
        </p:txBody>
      </p:sp>
      <p:sp>
        <p:nvSpPr>
          <p:cNvPr id="2457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t-EE" altLang="et-EE" smtClean="0"/>
              <a:t>Suhtlemine eakaaslaste ja täiskasvanutega.</a:t>
            </a:r>
          </a:p>
          <a:p>
            <a:pPr eaLnBrk="1" hangingPunct="1">
              <a:buFont typeface="Arial" pitchFamily="34" charset="0"/>
              <a:buNone/>
            </a:pPr>
            <a:endParaRPr lang="et-EE" altLang="et-EE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t-EE" altLang="et-EE" smtClean="0"/>
              <a:t>Tunnetustegevus</a:t>
            </a:r>
          </a:p>
        </p:txBody>
      </p:sp>
      <p:sp>
        <p:nvSpPr>
          <p:cNvPr id="2560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t-EE" altLang="et-EE" smtClean="0"/>
              <a:t>Tähelepanu, taju, mälu ja mõtlemise iseärasused.  </a:t>
            </a:r>
          </a:p>
          <a:p>
            <a:pPr eaLnBrk="1" hangingPunct="1"/>
            <a:r>
              <a:rPr lang="et-EE" altLang="et-EE" smtClean="0"/>
              <a:t>Oluliste ja ebaoluliste seoste ja seaduspärasuste eristamine, tähelepanu fokuseerimine. </a:t>
            </a:r>
          </a:p>
          <a:p>
            <a:pPr eaLnBrk="1" hangingPunct="1"/>
            <a:r>
              <a:rPr lang="et-EE" altLang="et-EE" smtClean="0"/>
              <a:t>Õpitava meeldejätmine, õpitu meenutamine ja kasutamine.</a:t>
            </a:r>
          </a:p>
          <a:p>
            <a:pPr eaLnBrk="1" hangingPunct="1">
              <a:buFont typeface="Arial" pitchFamily="34" charset="0"/>
              <a:buNone/>
            </a:pPr>
            <a:endParaRPr lang="et-EE" altLang="et-EE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t-EE" altLang="et-EE" smtClean="0"/>
              <a:t>Õpioskused</a:t>
            </a:r>
          </a:p>
        </p:txBody>
      </p:sp>
      <p:sp>
        <p:nvSpPr>
          <p:cNvPr id="2662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t-EE" altLang="et-EE" sz="2400" smtClean="0"/>
              <a:t>Õpikeskkonna ja tegevuse organiseerimine ja planeerimine. Töövõime, selle kõikumine. Ülesannete täitmine: kas  püüab ülesandest esmalt aru saada, hakkab ülesannet kohe täitma, katkestab kiiresti oma tegevuse, täidab ainult tuttavaid ülesandeid. </a:t>
            </a:r>
          </a:p>
          <a:p>
            <a:pPr eaLnBrk="1" hangingPunct="1"/>
            <a:r>
              <a:rPr lang="et-EE" altLang="et-EE" sz="2400" smtClean="0"/>
              <a:t>Õpitava vastuvõtmine ja kodeerimine: kuidas täidab valdavalt ülesandeid– kas koostegevuses õpetajaga, matkimise teel (pärast ettenäitamist), näidise (algoritmi) alusel,  suulise juhise või  kirjaliku juhise järgi?</a:t>
            </a:r>
          </a:p>
          <a:p>
            <a:pPr eaLnBrk="1" hangingPunct="1"/>
            <a:r>
              <a:rPr lang="et-EE" altLang="et-EE" sz="2400" smtClean="0"/>
              <a:t>Kodutööde täitmine.</a:t>
            </a:r>
          </a:p>
          <a:p>
            <a:pPr eaLnBrk="1" hangingPunct="1"/>
            <a:r>
              <a:rPr lang="et-EE" altLang="et-EE" sz="2400" smtClean="0"/>
              <a:t>Kas suudab kommenteerida oma vahetut tegevust, suudab kirjeldada sooritatud ülesande täitmist või  suudab sõnastada oma tegevuskava. </a:t>
            </a:r>
          </a:p>
          <a:p>
            <a:pPr eaLnBrk="1" hangingPunct="1"/>
            <a:endParaRPr lang="et-EE" altLang="et-EE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t-EE" altLang="et-EE" smtClean="0"/>
              <a:t>Enesetunnetus ja eneseteadvus</a:t>
            </a:r>
          </a:p>
        </p:txBody>
      </p:sp>
      <p:sp>
        <p:nvSpPr>
          <p:cNvPr id="27650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t-EE" altLang="et-EE" sz="2800" smtClean="0"/>
              <a:t>Oma tegevuste ja teadmiste (sh õpitu) teadvustamine. </a:t>
            </a:r>
          </a:p>
          <a:p>
            <a:pPr eaLnBrk="1" hangingPunct="1"/>
            <a:r>
              <a:rPr lang="et-EE" altLang="et-EE" sz="2800" smtClean="0"/>
              <a:t>Suhtumine õppetöös ilmnevatesse raskustesse: kas tunnetab raskusi õppetöös, püüab neid iseseisvalt ületada, pöördub abi saamiseks õpetaja poole, oskab kasutada  osutatud abi ja abivahendeid, loobub ülesande täitmisest raskuse ilmnemisel või täidab ülesanded stereotüüpselt. </a:t>
            </a:r>
          </a:p>
          <a:p>
            <a:pPr eaLnBrk="1" hangingPunct="1"/>
            <a:r>
              <a:rPr lang="et-EE" altLang="et-EE" sz="2800" smtClean="0"/>
              <a:t>Kuidas põhjendab enda käitumist ja tulemusi?</a:t>
            </a:r>
          </a:p>
          <a:p>
            <a:pPr eaLnBrk="1" hangingPunct="1"/>
            <a:endParaRPr lang="et-EE" altLang="et-EE" sz="2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t-EE" altLang="et-EE" sz="4000" smtClean="0"/>
              <a:t>Emotsionaalne seisund ja käitumine koolis</a:t>
            </a:r>
          </a:p>
        </p:txBody>
      </p:sp>
      <p:sp>
        <p:nvSpPr>
          <p:cNvPr id="2867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t-EE" altLang="et-EE" sz="2800" smtClean="0"/>
              <a:t>Õpilase individuaalne ärevuse tase: liiga rahulik, rahulik, ärev. </a:t>
            </a:r>
          </a:p>
          <a:p>
            <a:pPr eaLnBrk="1" hangingPunct="1"/>
            <a:r>
              <a:rPr lang="et-EE" altLang="et-EE" sz="2800" smtClean="0"/>
              <a:t>Kõrge ärevustasemega kaasnevate probleemide ilmnemine: </a:t>
            </a:r>
          </a:p>
          <a:p>
            <a:pPr eaLnBrk="1" hangingPunct="1"/>
            <a:r>
              <a:rPr lang="et-EE" altLang="et-EE" sz="2800" smtClean="0"/>
              <a:t>tunnetuslikud - tähelepanu keskendumisprobleemid; </a:t>
            </a:r>
          </a:p>
          <a:p>
            <a:pPr eaLnBrk="1" hangingPunct="1"/>
            <a:r>
              <a:rPr lang="et-EE" altLang="et-EE" sz="2800" smtClean="0"/>
              <a:t>käitumuslikud - rahutus, motoorsed liigutused, ärevusttekitavate situatsioonide (kontrolltööd, kooli tulek jne) vältimine; </a:t>
            </a:r>
          </a:p>
          <a:p>
            <a:pPr eaLnBrk="1" hangingPunct="1"/>
            <a:r>
              <a:rPr lang="et-EE" altLang="et-EE" sz="2800" smtClean="0"/>
              <a:t>füsioloogilised - kõhu-, peavalud, higistamine, punastamine, südamekloppimine jne esinemine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Arrow 3"/>
          <p:cNvSpPr/>
          <p:nvPr/>
        </p:nvSpPr>
        <p:spPr>
          <a:xfrm>
            <a:off x="1187450" y="1257300"/>
            <a:ext cx="3168650" cy="136842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t-EE"/>
          </a:p>
        </p:txBody>
      </p:sp>
      <p:sp>
        <p:nvSpPr>
          <p:cNvPr id="5" name="Right Arrow 4"/>
          <p:cNvSpPr/>
          <p:nvPr/>
        </p:nvSpPr>
        <p:spPr>
          <a:xfrm>
            <a:off x="2211388" y="2581275"/>
            <a:ext cx="4105275" cy="158273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t-EE"/>
          </a:p>
        </p:txBody>
      </p:sp>
      <p:sp>
        <p:nvSpPr>
          <p:cNvPr id="6" name="Right Arrow 5"/>
          <p:cNvSpPr/>
          <p:nvPr/>
        </p:nvSpPr>
        <p:spPr>
          <a:xfrm>
            <a:off x="3151188" y="3883025"/>
            <a:ext cx="5184775" cy="172878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t-EE"/>
          </a:p>
        </p:txBody>
      </p:sp>
      <p:sp>
        <p:nvSpPr>
          <p:cNvPr id="19460" name="TextBox 6"/>
          <p:cNvSpPr txBox="1">
            <a:spLocks noChangeArrowheads="1"/>
          </p:cNvSpPr>
          <p:nvPr/>
        </p:nvSpPr>
        <p:spPr bwMode="auto">
          <a:xfrm>
            <a:off x="1187450" y="1617663"/>
            <a:ext cx="2624138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algn="ctr" eaLnBrk="1" hangingPunct="1"/>
            <a:r>
              <a:rPr lang="et-EE" altLang="et-EE" sz="1800"/>
              <a:t>Individuaalsuse märkamine ja toetamine</a:t>
            </a:r>
          </a:p>
        </p:txBody>
      </p:sp>
      <p:sp>
        <p:nvSpPr>
          <p:cNvPr id="19461" name="TextBox 7"/>
          <p:cNvSpPr txBox="1">
            <a:spLocks noChangeArrowheads="1"/>
          </p:cNvSpPr>
          <p:nvPr/>
        </p:nvSpPr>
        <p:spPr bwMode="auto">
          <a:xfrm>
            <a:off x="2401888" y="3190875"/>
            <a:ext cx="3341687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algn="ctr" eaLnBrk="1" hangingPunct="1"/>
            <a:r>
              <a:rPr lang="et-EE" altLang="et-EE" sz="1800"/>
              <a:t>Hindamine ja tugiteenused</a:t>
            </a:r>
          </a:p>
        </p:txBody>
      </p:sp>
      <p:sp>
        <p:nvSpPr>
          <p:cNvPr id="19462" name="TextBox 8"/>
          <p:cNvSpPr txBox="1">
            <a:spLocks noChangeArrowheads="1"/>
          </p:cNvSpPr>
          <p:nvPr/>
        </p:nvSpPr>
        <p:spPr bwMode="auto">
          <a:xfrm>
            <a:off x="3348038" y="4424363"/>
            <a:ext cx="388620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algn="ctr" eaLnBrk="1" hangingPunct="1"/>
            <a:r>
              <a:rPr lang="et-EE" altLang="et-EE" sz="1800"/>
              <a:t>Õppeasutuse väline hindamine ja nõustamine</a:t>
            </a:r>
          </a:p>
        </p:txBody>
      </p:sp>
      <p:sp>
        <p:nvSpPr>
          <p:cNvPr id="19463" name="TextBox 1"/>
          <p:cNvSpPr txBox="1">
            <a:spLocks noChangeArrowheads="1"/>
          </p:cNvSpPr>
          <p:nvPr/>
        </p:nvSpPr>
        <p:spPr bwMode="auto">
          <a:xfrm>
            <a:off x="58738" y="1757363"/>
            <a:ext cx="1008062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eaLnBrk="1" hangingPunct="1"/>
            <a:r>
              <a:rPr lang="et-EE" altLang="et-EE" sz="1800"/>
              <a:t>I tasand</a:t>
            </a:r>
          </a:p>
        </p:txBody>
      </p:sp>
      <p:sp>
        <p:nvSpPr>
          <p:cNvPr id="19464" name="TextBox 2"/>
          <p:cNvSpPr txBox="1">
            <a:spLocks noChangeArrowheads="1"/>
          </p:cNvSpPr>
          <p:nvPr/>
        </p:nvSpPr>
        <p:spPr bwMode="auto">
          <a:xfrm>
            <a:off x="727075" y="3222625"/>
            <a:ext cx="1489075" cy="374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algn="ctr" eaLnBrk="1" hangingPunct="1"/>
            <a:r>
              <a:rPr lang="et-EE" altLang="et-EE" sz="1800"/>
              <a:t>II tasand</a:t>
            </a:r>
          </a:p>
        </p:txBody>
      </p:sp>
      <p:sp>
        <p:nvSpPr>
          <p:cNvPr id="19465" name="TextBox 6"/>
          <p:cNvSpPr txBox="1">
            <a:spLocks noChangeArrowheads="1"/>
          </p:cNvSpPr>
          <p:nvPr/>
        </p:nvSpPr>
        <p:spPr bwMode="auto">
          <a:xfrm>
            <a:off x="1446213" y="4562475"/>
            <a:ext cx="15303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algn="r" eaLnBrk="1" hangingPunct="1"/>
            <a:r>
              <a:rPr lang="et-EE" altLang="et-EE" sz="1800"/>
              <a:t>III tasand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6635</TotalTime>
  <Words>429</Words>
  <Application>Microsoft Office PowerPoint</Application>
  <PresentationFormat>Ekraaniseanss (4:3)</PresentationFormat>
  <Paragraphs>56</Paragraphs>
  <Slides>13</Slides>
  <Notes>0</Notes>
  <HiddenSlides>0</HiddenSlides>
  <MMClips>0</MMClips>
  <ScaleCrop>false</ScaleCrop>
  <HeadingPairs>
    <vt:vector size="4" baseType="variant">
      <vt:variant>
        <vt:lpstr>Kujundus</vt:lpstr>
      </vt:variant>
      <vt:variant>
        <vt:i4>1</vt:i4>
      </vt:variant>
      <vt:variant>
        <vt:lpstr>Slaidipealkirjad</vt:lpstr>
      </vt:variant>
      <vt:variant>
        <vt:i4>13</vt:i4>
      </vt:variant>
    </vt:vector>
  </HeadingPairs>
  <TitlesOfParts>
    <vt:vector size="14" baseType="lpstr">
      <vt:lpstr>Office Theme</vt:lpstr>
      <vt:lpstr>HARIDUSLIKUD ERIVAJADUSED MÄRKAMINE</vt:lpstr>
      <vt:lpstr>Õpilase arengu jälgimine  I tasand</vt:lpstr>
      <vt:lpstr>Õpilase huvid ja motivatsioon</vt:lpstr>
      <vt:lpstr>Sotsiaalsed oskused</vt:lpstr>
      <vt:lpstr>Tunnetustegevus</vt:lpstr>
      <vt:lpstr>Õpioskused</vt:lpstr>
      <vt:lpstr>Enesetunnetus ja eneseteadvus</vt:lpstr>
      <vt:lpstr>Emotsionaalne seisund ja käitumine koolis</vt:lpstr>
      <vt:lpstr>PowerPointi esitlus</vt:lpstr>
      <vt:lpstr>Esimene tasand: lapse arengu toetamine</vt:lpstr>
      <vt:lpstr>Rakendatavad tugiteenused</vt:lpstr>
      <vt:lpstr>Mida saame muuta? </vt:lpstr>
      <vt:lpstr>        Tänan kuulamast!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kasutaja</dc:creator>
  <cp:lastModifiedBy>spormeister</cp:lastModifiedBy>
  <cp:revision>120</cp:revision>
  <dcterms:created xsi:type="dcterms:W3CDTF">2013-09-25T07:05:18Z</dcterms:created>
  <dcterms:modified xsi:type="dcterms:W3CDTF">2015-03-13T07:46:20Z</dcterms:modified>
</cp:coreProperties>
</file>